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pPr/>
              <a:t>04/04/2015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lugaresquevisitar.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witter.com/GuiaVisitMadrid" TargetMode="External"/><Relationship Id="rId7" Type="http://schemas.openxmlformats.org/officeDocument/2006/relationships/image" Target="../media/image7.png"/><Relationship Id="rId2" Type="http://schemas.openxmlformats.org/officeDocument/2006/relationships/hyperlink" Target="https://twitter.com/LugaresVisitar" TargetMode="External"/><Relationship Id="rId1" Type="http://schemas.openxmlformats.org/officeDocument/2006/relationships/slideLayout" Target="../slideLayouts/slideLayout2.xml"/><Relationship Id="rId6" Type="http://schemas.openxmlformats.org/officeDocument/2006/relationships/hyperlink" Target="https://plus.google.com/u/0/+LugaresVisitar" TargetMode="External"/><Relationship Id="rId5" Type="http://schemas.openxmlformats.org/officeDocument/2006/relationships/hyperlink" Target="https://www.pinterest.com/lugaresquevisit/" TargetMode="External"/><Relationship Id="rId4" Type="http://schemas.openxmlformats.org/officeDocument/2006/relationships/hyperlink" Target="https://www.facebook.com/TambienMeGustaViajar"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www.lugaresquevisitar.com/concursos/concurso-lugaresnavidad-noche-gratis-donde-quieras" TargetMode="External"/><Relationship Id="rId3" Type="http://schemas.openxmlformats.org/officeDocument/2006/relationships/hyperlink" Target="http://blog.universalplaces.com/entrevista-ruben-fernandez/" TargetMode="External"/><Relationship Id="rId7" Type="http://schemas.openxmlformats.org/officeDocument/2006/relationships/hyperlink" Target="http://www.lugaresquevisitar.com/concursos/concurso-paraiso-del-tietar" TargetMode="External"/><Relationship Id="rId2" Type="http://schemas.openxmlformats.org/officeDocument/2006/relationships/hyperlink" Target="http://www.bloghalconviajes.com/2012/11/lugares-que-visitar-ruben-en-canada/" TargetMode="External"/><Relationship Id="rId1" Type="http://schemas.openxmlformats.org/officeDocument/2006/relationships/slideLayout" Target="../slideLayouts/slideLayout2.xml"/><Relationship Id="rId6" Type="http://schemas.openxmlformats.org/officeDocument/2006/relationships/hyperlink" Target="http://www.rommurcia.es/2015/01/27/la-panocha-magazine-27-01-15/" TargetMode="External"/><Relationship Id="rId5" Type="http://schemas.openxmlformats.org/officeDocument/2006/relationships/hyperlink" Target="http://www.ciudadano2cero.com/bloggerview-008-entrevista-ruben-fernandez-los-mejores-lugares-que-visitar/" TargetMode="External"/><Relationship Id="rId10" Type="http://schemas.openxmlformats.org/officeDocument/2006/relationships/hyperlink" Target="http://www.lugaresquevisitar.com/concursos/gana-una-estancia-en-cudillero-con-lugaressanvalentin" TargetMode="External"/><Relationship Id="rId4" Type="http://schemas.openxmlformats.org/officeDocument/2006/relationships/hyperlink" Target="http://www.vero4travel.com/2012/11/entrevista-ruben-del-blog-lugares-que.html" TargetMode="External"/><Relationship Id="rId9" Type="http://schemas.openxmlformats.org/officeDocument/2006/relationships/hyperlink" Target="http://www.lugaresquevisitar.com/concursos/gana-un-fin-de-semana-de-ensueno-en-asturia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mailto:contacto@lugaresquevisita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normAutofit fontScale="85000" lnSpcReduction="20000"/>
          </a:bodyPr>
          <a:lstStyle/>
          <a:p>
            <a:r>
              <a:rPr lang="es-ES" dirty="0" smtClean="0">
                <a:hlinkClick r:id="rId2"/>
              </a:rPr>
              <a:t>www.lugaresquevisitar.com</a:t>
            </a:r>
            <a:endParaRPr lang="es-ES" dirty="0" smtClean="0"/>
          </a:p>
          <a:p>
            <a:endParaRPr lang="es-ES" dirty="0" smtClean="0"/>
          </a:p>
          <a:p>
            <a:r>
              <a:rPr lang="es-ES" dirty="0" smtClean="0"/>
              <a:t>Guías y diarios de viaje</a:t>
            </a:r>
          </a:p>
          <a:p>
            <a:r>
              <a:rPr lang="es-ES" dirty="0" smtClean="0"/>
              <a:t>Media Kit</a:t>
            </a:r>
            <a:endParaRPr lang="es-ES" dirty="0"/>
          </a:p>
        </p:txBody>
      </p:sp>
      <p:pic>
        <p:nvPicPr>
          <p:cNvPr id="4" name="3 Imagen" descr="Logo-LQV.png"/>
          <p:cNvPicPr>
            <a:picLocks noChangeAspect="1"/>
          </p:cNvPicPr>
          <p:nvPr/>
        </p:nvPicPr>
        <p:blipFill>
          <a:blip r:embed="rId3" cstate="print"/>
          <a:stretch>
            <a:fillRect/>
          </a:stretch>
        </p:blipFill>
        <p:spPr>
          <a:xfrm>
            <a:off x="1259632" y="1628800"/>
            <a:ext cx="6720747" cy="10081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¿Quiénes somos?</a:t>
            </a:r>
            <a:endParaRPr lang="es-ES" dirty="0"/>
          </a:p>
        </p:txBody>
      </p:sp>
      <p:sp>
        <p:nvSpPr>
          <p:cNvPr id="3" name="2 Marcador de contenido"/>
          <p:cNvSpPr>
            <a:spLocks noGrp="1"/>
          </p:cNvSpPr>
          <p:nvPr>
            <p:ph idx="1"/>
          </p:nvPr>
        </p:nvSpPr>
        <p:spPr>
          <a:xfrm>
            <a:off x="457200" y="1600200"/>
            <a:ext cx="5554960" cy="4525963"/>
          </a:xfrm>
        </p:spPr>
        <p:txBody>
          <a:bodyPr>
            <a:normAutofit lnSpcReduction="10000"/>
          </a:bodyPr>
          <a:lstStyle/>
          <a:p>
            <a:r>
              <a:rPr lang="es-ES" sz="2000" dirty="0" smtClean="0"/>
              <a:t>Somos Rubén y María. Y desde hace poco también Jorge, nuestro pequeño.</a:t>
            </a:r>
          </a:p>
          <a:p>
            <a:r>
              <a:rPr lang="es-ES" sz="2000" b="1" dirty="0" smtClean="0"/>
              <a:t>Rubén</a:t>
            </a:r>
            <a:r>
              <a:rPr lang="es-ES" sz="2000" dirty="0" smtClean="0"/>
              <a:t> es ingeniero y se ocupa de las labores de redacción, diseño web, posicionamiento de artículos en buscadores y mantenimiento de las páginas de las redes sociales.</a:t>
            </a:r>
          </a:p>
          <a:p>
            <a:r>
              <a:rPr lang="es-ES" sz="2000" b="1" dirty="0" smtClean="0"/>
              <a:t>María</a:t>
            </a:r>
            <a:r>
              <a:rPr lang="es-ES" sz="2000" dirty="0" smtClean="0"/>
              <a:t> es administrativa y se ocupa de las labores de redacción, fotografía, actualización de artículos (nuevos horarios, tarifas…), mantenimiento de las redes sociales y también de las tareas administrativas del blog.</a:t>
            </a:r>
          </a:p>
          <a:p>
            <a:r>
              <a:rPr lang="es-ES" sz="2000" b="1" dirty="0" smtClean="0"/>
              <a:t>Jorge</a:t>
            </a:r>
            <a:r>
              <a:rPr lang="es-ES" sz="2000" dirty="0" smtClean="0"/>
              <a:t> de momento solo se ocupa de ser protagonista de algunas de nuestras historias por lo que le consideramos parte fundamental de Lugares que Visitar.</a:t>
            </a:r>
            <a:endParaRPr lang="es-ES" sz="2000" dirty="0"/>
          </a:p>
        </p:txBody>
      </p:sp>
      <p:pic>
        <p:nvPicPr>
          <p:cNvPr id="4" name="3 Imagen" descr="sobre-nosotros.jpg"/>
          <p:cNvPicPr>
            <a:picLocks noChangeAspect="1"/>
          </p:cNvPicPr>
          <p:nvPr/>
        </p:nvPicPr>
        <p:blipFill>
          <a:blip r:embed="rId2" cstate="print"/>
          <a:stretch>
            <a:fillRect/>
          </a:stretch>
        </p:blipFill>
        <p:spPr>
          <a:xfrm>
            <a:off x="6224016" y="1556792"/>
            <a:ext cx="2485232" cy="1872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4978896" cy="1143000"/>
          </a:xfrm>
        </p:spPr>
        <p:txBody>
          <a:bodyPr/>
          <a:lstStyle/>
          <a:p>
            <a:r>
              <a:rPr lang="es-ES" dirty="0" smtClean="0"/>
              <a:t>¿Qué escribimos?</a:t>
            </a:r>
            <a:endParaRPr lang="es-ES" dirty="0"/>
          </a:p>
        </p:txBody>
      </p:sp>
      <p:sp>
        <p:nvSpPr>
          <p:cNvPr id="3" name="2 Marcador de contenido"/>
          <p:cNvSpPr>
            <a:spLocks noGrp="1"/>
          </p:cNvSpPr>
          <p:nvPr>
            <p:ph idx="1"/>
          </p:nvPr>
        </p:nvSpPr>
        <p:spPr>
          <a:xfrm>
            <a:off x="457200" y="1628800"/>
            <a:ext cx="5482952" cy="4497363"/>
          </a:xfrm>
        </p:spPr>
        <p:txBody>
          <a:bodyPr>
            <a:normAutofit fontScale="85000" lnSpcReduction="10000"/>
          </a:bodyPr>
          <a:lstStyle/>
          <a:p>
            <a:r>
              <a:rPr lang="es-ES" sz="2000" dirty="0" smtClean="0"/>
              <a:t>En nuestro blog tenemos dos partes bien diferenciadas pero complementarias.</a:t>
            </a:r>
          </a:p>
          <a:p>
            <a:r>
              <a:rPr lang="es-ES" sz="2000" dirty="0" smtClean="0"/>
              <a:t>Por un lado tenemos nuestros diarios de viaje donde contamos nuestras experiencias en los viajes que hemos realizado y te ayudamos a preparar tu viaje desde un punto bastante subjetivo según nuestras experiencias.</a:t>
            </a:r>
          </a:p>
          <a:p>
            <a:r>
              <a:rPr lang="es-ES" sz="2000" dirty="0" smtClean="0"/>
              <a:t>Por otro lado, tenemos nuestras guías de viaje, en las que de una manera muy directa os contamos qué es lo más importante que visitar en cada lugar con información práctica como horarios, tarifas, cómo llegar, descuentos, etc. En resumen, te ayudamos a preparar tu viaje desde un punto objetivo.</a:t>
            </a:r>
          </a:p>
          <a:p>
            <a:r>
              <a:rPr lang="es-ES" sz="2000" dirty="0" smtClean="0"/>
              <a:t>No sólo nos centramos en los lugares de interés de los destinos sino que también os contamos cómo llegar, cómo moverse, cómo ahorrar, dónde alojarte o cualquier otra información útil, para que tu viaje comience desde antes de partir y sepas todo lo que vas a necesitar.</a:t>
            </a:r>
            <a:endParaRPr lang="es-ES" sz="2000" dirty="0"/>
          </a:p>
        </p:txBody>
      </p:sp>
      <p:pic>
        <p:nvPicPr>
          <p:cNvPr id="4" name="3 Imagen" descr="guias1.jpg"/>
          <p:cNvPicPr>
            <a:picLocks noChangeAspect="1"/>
          </p:cNvPicPr>
          <p:nvPr/>
        </p:nvPicPr>
        <p:blipFill>
          <a:blip r:embed="rId2" cstate="print"/>
          <a:stretch>
            <a:fillRect/>
          </a:stretch>
        </p:blipFill>
        <p:spPr>
          <a:xfrm>
            <a:off x="5796136" y="332656"/>
            <a:ext cx="2661255" cy="2952329"/>
          </a:xfrm>
          <a:prstGeom prst="rect">
            <a:avLst/>
          </a:prstGeom>
        </p:spPr>
      </p:pic>
      <p:pic>
        <p:nvPicPr>
          <p:cNvPr id="5" name="4 Imagen" descr="diarios1"/>
          <p:cNvPicPr>
            <a:picLocks noChangeAspect="1"/>
          </p:cNvPicPr>
          <p:nvPr/>
        </p:nvPicPr>
        <p:blipFill>
          <a:blip r:embed="rId3" cstate="print"/>
          <a:stretch>
            <a:fillRect/>
          </a:stretch>
        </p:blipFill>
        <p:spPr>
          <a:xfrm>
            <a:off x="5868144" y="3356992"/>
            <a:ext cx="2664296" cy="316491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¿Quiénes nos visitan?</a:t>
            </a:r>
            <a:endParaRPr lang="es-ES" dirty="0"/>
          </a:p>
        </p:txBody>
      </p:sp>
      <p:sp>
        <p:nvSpPr>
          <p:cNvPr id="3" name="2 Marcador de contenido"/>
          <p:cNvSpPr>
            <a:spLocks noGrp="1"/>
          </p:cNvSpPr>
          <p:nvPr>
            <p:ph idx="1"/>
          </p:nvPr>
        </p:nvSpPr>
        <p:spPr>
          <a:xfrm>
            <a:off x="467544" y="1600201"/>
            <a:ext cx="8219256" cy="2476872"/>
          </a:xfrm>
        </p:spPr>
        <p:txBody>
          <a:bodyPr>
            <a:normAutofit fontScale="77500" lnSpcReduction="20000"/>
          </a:bodyPr>
          <a:lstStyle/>
          <a:p>
            <a:r>
              <a:rPr lang="es-ES" sz="2000" dirty="0" smtClean="0"/>
              <a:t>Recibimos una media de 30.000 visitantes mensuales, de los cuáles más del 80% proceden de buscadores, gracias a nuestra gran labor de posicionamiento. </a:t>
            </a:r>
          </a:p>
          <a:p>
            <a:r>
              <a:rPr lang="es-ES" sz="2000" dirty="0" smtClean="0"/>
              <a:t>También tenemos un buen número de visitas procedentes de las redes sociales, fundamentalmente </a:t>
            </a:r>
            <a:r>
              <a:rPr lang="es-ES" sz="2000" dirty="0" err="1" smtClean="0"/>
              <a:t>Facebook</a:t>
            </a:r>
            <a:r>
              <a:rPr lang="es-ES" sz="2000" dirty="0" smtClean="0"/>
              <a:t> y </a:t>
            </a:r>
            <a:r>
              <a:rPr lang="es-ES" sz="2000" dirty="0" err="1" smtClean="0"/>
              <a:t>Twitter</a:t>
            </a:r>
            <a:r>
              <a:rPr lang="es-ES" sz="2000" dirty="0" smtClean="0"/>
              <a:t> gracias a nuestra </a:t>
            </a:r>
            <a:r>
              <a:rPr lang="es-ES" sz="2000" dirty="0" err="1" smtClean="0"/>
              <a:t>asídua</a:t>
            </a:r>
            <a:r>
              <a:rPr lang="es-ES" sz="2000" dirty="0" smtClean="0"/>
              <a:t> actividad en estos medios.</a:t>
            </a:r>
          </a:p>
          <a:p>
            <a:r>
              <a:rPr lang="es-ES" sz="2000" dirty="0" smtClean="0"/>
              <a:t>La mayoría de nuestros visitantes proceden de España (85%) seguido de Argentina (5%) y otros países de </a:t>
            </a:r>
            <a:r>
              <a:rPr lang="es-ES" sz="2000" dirty="0" err="1" smtClean="0"/>
              <a:t>latinoamérica</a:t>
            </a:r>
            <a:r>
              <a:rPr lang="es-ES" sz="2000" dirty="0" smtClean="0"/>
              <a:t>. Incluso recibimos visitas de Estados Unidos o Reino Unido.</a:t>
            </a:r>
          </a:p>
          <a:p>
            <a:r>
              <a:rPr lang="es-ES" sz="2000" dirty="0" smtClean="0"/>
              <a:t>La principal franja de edad de nuestros visitantes está entre 25 y 34 años (35%) pero nuestros visitantes tienen una edad muy variada, recibiendo incluso un 5% de visitantes de más de 65 años, edad en la que el uso de las nuevas tecnologías es minoritaria.</a:t>
            </a:r>
          </a:p>
          <a:p>
            <a:endParaRPr lang="es-ES" dirty="0"/>
          </a:p>
        </p:txBody>
      </p:sp>
      <p:pic>
        <p:nvPicPr>
          <p:cNvPr id="1027" name="Picture 3"/>
          <p:cNvPicPr>
            <a:picLocks noChangeAspect="1" noChangeArrowheads="1"/>
          </p:cNvPicPr>
          <p:nvPr/>
        </p:nvPicPr>
        <p:blipFill>
          <a:blip r:embed="rId2" cstate="print"/>
          <a:srcRect/>
          <a:stretch>
            <a:fillRect/>
          </a:stretch>
        </p:blipFill>
        <p:spPr bwMode="auto">
          <a:xfrm>
            <a:off x="189409" y="3861048"/>
            <a:ext cx="8954591" cy="213633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32656"/>
            <a:ext cx="4402832" cy="1084982"/>
          </a:xfrm>
        </p:spPr>
        <p:txBody>
          <a:bodyPr>
            <a:normAutofit fontScale="90000"/>
          </a:bodyPr>
          <a:lstStyle/>
          <a:p>
            <a:r>
              <a:rPr lang="es-ES" dirty="0" smtClean="0"/>
              <a:t>¿Qué buscan en nuestro blog?</a:t>
            </a:r>
            <a:endParaRPr lang="es-ES" dirty="0"/>
          </a:p>
        </p:txBody>
      </p:sp>
      <p:sp>
        <p:nvSpPr>
          <p:cNvPr id="3" name="2 Marcador de contenido"/>
          <p:cNvSpPr>
            <a:spLocks noGrp="1"/>
          </p:cNvSpPr>
          <p:nvPr>
            <p:ph idx="1"/>
          </p:nvPr>
        </p:nvSpPr>
        <p:spPr>
          <a:xfrm>
            <a:off x="457200" y="1700808"/>
            <a:ext cx="4114800" cy="4425355"/>
          </a:xfrm>
        </p:spPr>
        <p:txBody>
          <a:bodyPr>
            <a:normAutofit fontScale="77500" lnSpcReduction="20000"/>
          </a:bodyPr>
          <a:lstStyle/>
          <a:p>
            <a:r>
              <a:rPr lang="es-ES" sz="2000" dirty="0" smtClean="0"/>
              <a:t>Aparecemos en primera página de Google para términos muy competidos como “que ver en Madrid” (12.000 búsquedas mensuales según Google) o “que ver en Asturias” (4.400 búsquedas mensuales).</a:t>
            </a:r>
          </a:p>
          <a:p>
            <a:r>
              <a:rPr lang="es-ES" sz="2000" dirty="0" smtClean="0"/>
              <a:t>El 30% de nuestros visitantes buscan información sobre Madrid y el 20% sobre Asturias. Por tanto hay un 50% que busca información sobre cualquier otro lugar gracias a que tenemos numerosas palabras claves de “</a:t>
            </a:r>
            <a:r>
              <a:rPr lang="es-ES" sz="2000" dirty="0" err="1" smtClean="0"/>
              <a:t>long</a:t>
            </a:r>
            <a:r>
              <a:rPr lang="es-ES" sz="2000" dirty="0" smtClean="0"/>
              <a:t> </a:t>
            </a:r>
            <a:r>
              <a:rPr lang="es-ES" sz="2000" dirty="0" err="1" smtClean="0"/>
              <a:t>tail</a:t>
            </a:r>
            <a:r>
              <a:rPr lang="es-ES" sz="2000" dirty="0" smtClean="0"/>
              <a:t>” posicionadas en primera posición de Google y también de guías de ciudades (como Zafra o Bragança) que no tienen muchas visitas pero sí que aparecemos en las primeras posiciones.</a:t>
            </a:r>
          </a:p>
          <a:p>
            <a:r>
              <a:rPr lang="es-ES" sz="2000" dirty="0" smtClean="0"/>
              <a:t>Estamos trabajando para entrar en esa primera página para posicionar nuestras guías de Granada, París, Sevilla o Barcelona, que también tienen miles de visitas mensuales según Google.</a:t>
            </a:r>
          </a:p>
          <a:p>
            <a:endParaRPr lang="es-ES" sz="2000" dirty="0"/>
          </a:p>
        </p:txBody>
      </p:sp>
      <p:pic>
        <p:nvPicPr>
          <p:cNvPr id="4" name="3 Imagen" descr="assturias.jpg"/>
          <p:cNvPicPr>
            <a:picLocks noChangeAspect="1"/>
          </p:cNvPicPr>
          <p:nvPr/>
        </p:nvPicPr>
        <p:blipFill>
          <a:blip r:embed="rId2" cstate="print"/>
          <a:stretch>
            <a:fillRect/>
          </a:stretch>
        </p:blipFill>
        <p:spPr>
          <a:xfrm>
            <a:off x="4983930" y="476672"/>
            <a:ext cx="4065114" cy="616530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Nuestras redes sociales</a:t>
            </a:r>
            <a:endParaRPr lang="es-ES" dirty="0"/>
          </a:p>
        </p:txBody>
      </p:sp>
      <p:sp>
        <p:nvSpPr>
          <p:cNvPr id="3" name="2 Marcador de contenido"/>
          <p:cNvSpPr>
            <a:spLocks noGrp="1"/>
          </p:cNvSpPr>
          <p:nvPr>
            <p:ph idx="1"/>
          </p:nvPr>
        </p:nvSpPr>
        <p:spPr>
          <a:xfrm>
            <a:off x="457200" y="1484784"/>
            <a:ext cx="4834880" cy="4641379"/>
          </a:xfrm>
        </p:spPr>
        <p:txBody>
          <a:bodyPr>
            <a:normAutofit fontScale="85000" lnSpcReduction="10000"/>
          </a:bodyPr>
          <a:lstStyle/>
          <a:p>
            <a:r>
              <a:rPr lang="es-ES" sz="2000" dirty="0" err="1" smtClean="0"/>
              <a:t>Twitter</a:t>
            </a:r>
            <a:r>
              <a:rPr lang="es-ES" sz="2000" dirty="0" smtClean="0"/>
              <a:t>: “¿Te gusta viajar?” – 4.100 seguidores  </a:t>
            </a:r>
            <a:r>
              <a:rPr lang="es-ES" sz="2000" dirty="0" smtClean="0">
                <a:hlinkClick r:id="rId2"/>
              </a:rPr>
              <a:t>https://</a:t>
            </a:r>
            <a:r>
              <a:rPr lang="es-ES" sz="2000" dirty="0" smtClean="0">
                <a:hlinkClick r:id="rId2"/>
              </a:rPr>
              <a:t>twitter.com/LugaresVisitar</a:t>
            </a:r>
            <a:r>
              <a:rPr lang="es-ES" sz="2000" dirty="0" smtClean="0"/>
              <a:t> </a:t>
            </a:r>
          </a:p>
          <a:p>
            <a:r>
              <a:rPr lang="es-ES" sz="2000" dirty="0" err="1" smtClean="0"/>
              <a:t>Twitter</a:t>
            </a:r>
            <a:r>
              <a:rPr lang="es-ES" sz="2000" dirty="0" smtClean="0"/>
              <a:t>: “Me encanta Madrid” – </a:t>
            </a:r>
            <a:r>
              <a:rPr lang="es-ES" sz="2000" dirty="0" smtClean="0"/>
              <a:t>6.500 seguidores </a:t>
            </a:r>
            <a:r>
              <a:rPr lang="es-ES" sz="2000" dirty="0" smtClean="0">
                <a:hlinkClick r:id="rId3"/>
              </a:rPr>
              <a:t>https://</a:t>
            </a:r>
            <a:r>
              <a:rPr lang="es-ES" sz="2000" dirty="0" smtClean="0">
                <a:hlinkClick r:id="rId3"/>
              </a:rPr>
              <a:t>twitter.com/GuiaVisitMadrid</a:t>
            </a:r>
            <a:endParaRPr lang="es-ES" sz="2000" dirty="0" smtClean="0"/>
          </a:p>
          <a:p>
            <a:r>
              <a:rPr lang="es-ES" sz="2000" dirty="0" err="1" smtClean="0"/>
              <a:t>Facebook</a:t>
            </a:r>
            <a:r>
              <a:rPr lang="es-ES" sz="2000" dirty="0" smtClean="0"/>
              <a:t>:  “A mi también me gusta viajar” – </a:t>
            </a:r>
            <a:r>
              <a:rPr lang="es-ES" sz="2000" dirty="0" smtClean="0"/>
              <a:t>4.500 seguidores </a:t>
            </a:r>
            <a:r>
              <a:rPr lang="es-ES" sz="2000" dirty="0" smtClean="0">
                <a:hlinkClick r:id="rId4"/>
              </a:rPr>
              <a:t>https://</a:t>
            </a:r>
            <a:r>
              <a:rPr lang="es-ES" sz="2000" dirty="0" smtClean="0">
                <a:hlinkClick r:id="rId4"/>
              </a:rPr>
              <a:t>www.facebook.com/TambienMeGustaViajar</a:t>
            </a:r>
            <a:endParaRPr lang="es-ES" sz="2000" dirty="0" smtClean="0"/>
          </a:p>
          <a:p>
            <a:r>
              <a:rPr lang="es-ES" sz="2000" dirty="0" err="1" smtClean="0"/>
              <a:t>Pinterest</a:t>
            </a:r>
            <a:r>
              <a:rPr lang="es-ES" sz="2000" dirty="0" smtClean="0"/>
              <a:t>: “Lugares que visitar”. De reciente creación – </a:t>
            </a:r>
            <a:r>
              <a:rPr lang="es-ES" sz="2000" dirty="0" smtClean="0"/>
              <a:t>51 seguidores </a:t>
            </a:r>
            <a:r>
              <a:rPr lang="es-ES" sz="2000" dirty="0" smtClean="0">
                <a:hlinkClick r:id="rId5"/>
              </a:rPr>
              <a:t>https://www.pinterest.com/lugaresquevisit</a:t>
            </a:r>
            <a:r>
              <a:rPr lang="es-ES" sz="2000" dirty="0" smtClean="0">
                <a:hlinkClick r:id="rId5"/>
              </a:rPr>
              <a:t>/</a:t>
            </a:r>
            <a:endParaRPr lang="es-ES" sz="2000" dirty="0" smtClean="0"/>
          </a:p>
          <a:p>
            <a:r>
              <a:rPr lang="es-ES" sz="2000" dirty="0" smtClean="0"/>
              <a:t>Google+:  “Lugares Visitar” – </a:t>
            </a:r>
            <a:r>
              <a:rPr lang="es-ES" sz="2000" dirty="0" smtClean="0"/>
              <a:t>773 seguidores </a:t>
            </a:r>
            <a:r>
              <a:rPr lang="es-ES" sz="2000" dirty="0" smtClean="0">
                <a:hlinkClick r:id="rId6"/>
              </a:rPr>
              <a:t>https://plus.google.com/u/0/+</a:t>
            </a:r>
            <a:r>
              <a:rPr lang="es-ES" sz="2000" dirty="0" smtClean="0">
                <a:hlinkClick r:id="rId6"/>
              </a:rPr>
              <a:t>LugaresVisitar</a:t>
            </a:r>
            <a:r>
              <a:rPr lang="es-ES" sz="2000" dirty="0" smtClean="0"/>
              <a:t> </a:t>
            </a:r>
          </a:p>
          <a:p>
            <a:r>
              <a:rPr lang="es-ES" sz="2000" dirty="0" smtClean="0"/>
              <a:t>RSS. Enviamos cada nuevo artículo. 350 suscriptores</a:t>
            </a:r>
          </a:p>
          <a:p>
            <a:pPr>
              <a:buNone/>
            </a:pPr>
            <a:endParaRPr lang="es-ES" sz="2000" dirty="0" smtClean="0"/>
          </a:p>
          <a:p>
            <a:endParaRPr lang="es-ES" sz="2000" dirty="0" smtClean="0"/>
          </a:p>
          <a:p>
            <a:endParaRPr lang="es-ES" sz="2000" dirty="0" smtClean="0"/>
          </a:p>
        </p:txBody>
      </p:sp>
      <p:pic>
        <p:nvPicPr>
          <p:cNvPr id="4" name="3 Imagen" descr="twitter.jpg"/>
          <p:cNvPicPr>
            <a:picLocks noChangeAspect="1"/>
          </p:cNvPicPr>
          <p:nvPr/>
        </p:nvPicPr>
        <p:blipFill>
          <a:blip r:embed="rId7" cstate="print"/>
          <a:stretch>
            <a:fillRect/>
          </a:stretch>
        </p:blipFill>
        <p:spPr>
          <a:xfrm>
            <a:off x="5148064" y="1916832"/>
            <a:ext cx="3639871" cy="356443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Menciones y concursos</a:t>
            </a:r>
            <a:endParaRPr lang="es-ES" dirty="0"/>
          </a:p>
        </p:txBody>
      </p:sp>
      <p:sp>
        <p:nvSpPr>
          <p:cNvPr id="3" name="2 Marcador de contenido"/>
          <p:cNvSpPr>
            <a:spLocks noGrp="1"/>
          </p:cNvSpPr>
          <p:nvPr>
            <p:ph idx="1"/>
          </p:nvPr>
        </p:nvSpPr>
        <p:spPr/>
        <p:txBody>
          <a:bodyPr>
            <a:normAutofit fontScale="85000" lnSpcReduction="20000"/>
          </a:bodyPr>
          <a:lstStyle/>
          <a:p>
            <a:r>
              <a:rPr lang="es-ES" sz="2400" dirty="0" smtClean="0"/>
              <a:t>Nos han entrevistado en los siguientes medios:</a:t>
            </a:r>
          </a:p>
          <a:p>
            <a:pPr lvl="1"/>
            <a:r>
              <a:rPr lang="es-ES" sz="1600" dirty="0" smtClean="0"/>
              <a:t>Blog Halcón Viajes: </a:t>
            </a:r>
            <a:r>
              <a:rPr lang="es-ES" sz="1600" dirty="0" smtClean="0">
                <a:hlinkClick r:id="rId2"/>
              </a:rPr>
              <a:t>http://www.bloghalconviajes.com/2012/11/lugares-que-visitar-ruben-en-canada</a:t>
            </a:r>
            <a:r>
              <a:rPr lang="es-ES" sz="1600" dirty="0" smtClean="0">
                <a:hlinkClick r:id="rId2"/>
              </a:rPr>
              <a:t>/</a:t>
            </a:r>
            <a:endParaRPr lang="es-ES" sz="1600" dirty="0" smtClean="0"/>
          </a:p>
          <a:p>
            <a:pPr lvl="1"/>
            <a:r>
              <a:rPr lang="es-ES" sz="1600" dirty="0" smtClean="0"/>
              <a:t>Blog Universal Places: </a:t>
            </a:r>
            <a:r>
              <a:rPr lang="es-ES" sz="1600" dirty="0" smtClean="0">
                <a:hlinkClick r:id="rId3"/>
              </a:rPr>
              <a:t>http://blog.universalplaces.com/entrevista-ruben-fernandez</a:t>
            </a:r>
            <a:r>
              <a:rPr lang="es-ES" sz="1600" dirty="0" smtClean="0">
                <a:hlinkClick r:id="rId3"/>
              </a:rPr>
              <a:t>/</a:t>
            </a:r>
            <a:endParaRPr lang="es-ES" sz="1600" dirty="0" smtClean="0"/>
          </a:p>
          <a:p>
            <a:pPr lvl="1"/>
            <a:r>
              <a:rPr lang="es-ES" sz="1600" dirty="0" smtClean="0"/>
              <a:t>Blog Vero4Travel: </a:t>
            </a:r>
            <a:r>
              <a:rPr lang="es-ES" sz="1600" dirty="0" smtClean="0">
                <a:hlinkClick r:id="rId4"/>
              </a:rPr>
              <a:t>http://</a:t>
            </a:r>
            <a:r>
              <a:rPr lang="es-ES" sz="1600" dirty="0" smtClean="0">
                <a:hlinkClick r:id="rId4"/>
              </a:rPr>
              <a:t>www.vero4travel.com/2012/11/entrevista-ruben-del-blog-lugares-que.html</a:t>
            </a:r>
            <a:endParaRPr lang="es-ES" sz="1600" dirty="0" smtClean="0"/>
          </a:p>
          <a:p>
            <a:pPr lvl="1"/>
            <a:r>
              <a:rPr lang="es-ES" sz="1600" dirty="0" smtClean="0"/>
              <a:t>Blog Ciudadano </a:t>
            </a:r>
            <a:r>
              <a:rPr lang="es-ES" sz="1600" dirty="0" smtClean="0"/>
              <a:t>2.0: </a:t>
            </a:r>
            <a:r>
              <a:rPr lang="es-ES" sz="1600" dirty="0" smtClean="0">
                <a:hlinkClick r:id="rId5"/>
              </a:rPr>
              <a:t>http://</a:t>
            </a:r>
            <a:r>
              <a:rPr lang="es-ES" sz="1600" dirty="0" smtClean="0">
                <a:hlinkClick r:id="rId5"/>
              </a:rPr>
              <a:t>www.ciudadano2cero.com/bloggerview-008-entrevista-ruben-fernandez-los-mejores-lugares-que-visitar/</a:t>
            </a:r>
            <a:endParaRPr lang="es-ES" sz="1600" dirty="0" smtClean="0"/>
          </a:p>
          <a:p>
            <a:pPr lvl="1"/>
            <a:r>
              <a:rPr lang="es-ES" sz="1600" dirty="0" smtClean="0"/>
              <a:t>Mención en programa radiofónico La Panocha de </a:t>
            </a:r>
            <a:r>
              <a:rPr lang="es-ES" sz="1600" dirty="0" err="1" smtClean="0"/>
              <a:t>Rom</a:t>
            </a:r>
            <a:r>
              <a:rPr lang="es-ES" sz="1600" dirty="0" smtClean="0"/>
              <a:t> Murcia: </a:t>
            </a:r>
            <a:r>
              <a:rPr lang="es-ES" sz="1600" dirty="0" smtClean="0">
                <a:hlinkClick r:id="rId6"/>
              </a:rPr>
              <a:t>http://www.rommurcia.es/2015/01/27/la-panocha-magazine-27-01-15</a:t>
            </a:r>
            <a:r>
              <a:rPr lang="es-ES" sz="1600" dirty="0" smtClean="0">
                <a:hlinkClick r:id="rId6"/>
              </a:rPr>
              <a:t>/</a:t>
            </a:r>
            <a:endParaRPr lang="es-ES" sz="1600" dirty="0" smtClean="0"/>
          </a:p>
          <a:p>
            <a:pPr lvl="1"/>
            <a:endParaRPr lang="es-ES" sz="1600" dirty="0" smtClean="0"/>
          </a:p>
          <a:p>
            <a:pPr marL="342900" lvl="1" indent="-342900">
              <a:buFont typeface="Arial" pitchFamily="34" charset="0"/>
              <a:buChar char="•"/>
            </a:pPr>
            <a:r>
              <a:rPr lang="es-ES" sz="2400" dirty="0" smtClean="0"/>
              <a:t>Hemos organizado varios concursos para nuestros lectores en los que hemos sorteado diferentes premios</a:t>
            </a:r>
            <a:r>
              <a:rPr lang="es-ES" sz="2400" dirty="0" smtClean="0"/>
              <a:t>:</a:t>
            </a:r>
          </a:p>
          <a:p>
            <a:pPr marL="742950" lvl="2" indent="-342900"/>
            <a:r>
              <a:rPr lang="es-ES" sz="1600" dirty="0" smtClean="0"/>
              <a:t>Estancia en casa rural Paraíso </a:t>
            </a:r>
            <a:r>
              <a:rPr lang="es-ES" sz="1600" dirty="0" smtClean="0"/>
              <a:t>del Tiétar: </a:t>
            </a:r>
            <a:r>
              <a:rPr lang="es-ES" sz="1600" dirty="0" smtClean="0">
                <a:hlinkClick r:id="rId7"/>
              </a:rPr>
              <a:t>http://</a:t>
            </a:r>
            <a:r>
              <a:rPr lang="es-ES" sz="1600" dirty="0" smtClean="0">
                <a:hlinkClick r:id="rId7"/>
              </a:rPr>
              <a:t>www.lugaresquevisitar.com/concursos/concurso-paraiso-del-tietar</a:t>
            </a:r>
            <a:endParaRPr lang="es-ES" sz="1600" dirty="0" smtClean="0"/>
          </a:p>
          <a:p>
            <a:pPr marL="742950" lvl="2" indent="-342900"/>
            <a:r>
              <a:rPr lang="es-ES" sz="1600" dirty="0" smtClean="0"/>
              <a:t>Noche gratis en hotel </a:t>
            </a:r>
            <a:r>
              <a:rPr lang="es-ES" sz="1600" dirty="0" smtClean="0"/>
              <a:t>que quisiera el ganador: </a:t>
            </a:r>
            <a:r>
              <a:rPr lang="es-ES" sz="1600" dirty="0" smtClean="0">
                <a:hlinkClick r:id="rId8"/>
              </a:rPr>
              <a:t>http://</a:t>
            </a:r>
            <a:r>
              <a:rPr lang="es-ES" sz="1600" dirty="0" smtClean="0">
                <a:hlinkClick r:id="rId8"/>
              </a:rPr>
              <a:t>www.lugaresquevisitar.com/concursos/concurso-lugaresnavidad-noche-gratis-donde-quieras</a:t>
            </a:r>
            <a:endParaRPr lang="es-ES" sz="1600" dirty="0" smtClean="0"/>
          </a:p>
          <a:p>
            <a:pPr marL="742950" lvl="2" indent="-342900"/>
            <a:r>
              <a:rPr lang="es-ES" sz="1600" dirty="0" smtClean="0"/>
              <a:t>Fin de semana de ensueño en casa rural </a:t>
            </a:r>
            <a:r>
              <a:rPr lang="es-ES" sz="1600" dirty="0" smtClean="0"/>
              <a:t>de Asturias: </a:t>
            </a:r>
            <a:r>
              <a:rPr lang="es-ES" sz="1600" dirty="0" smtClean="0">
                <a:hlinkClick r:id="rId9"/>
              </a:rPr>
              <a:t>http://</a:t>
            </a:r>
            <a:r>
              <a:rPr lang="es-ES" sz="1600" dirty="0" smtClean="0">
                <a:hlinkClick r:id="rId9"/>
              </a:rPr>
              <a:t>www.lugaresquevisitar.com/concursos/gana-un-fin-de-semana-de-ensueno-en-asturias</a:t>
            </a:r>
            <a:endParaRPr lang="es-ES" sz="1600" dirty="0" smtClean="0"/>
          </a:p>
          <a:p>
            <a:pPr marL="742950" lvl="2" indent="-342900"/>
            <a:r>
              <a:rPr lang="es-ES" sz="1600" dirty="0" smtClean="0"/>
              <a:t>Estancia en hotel de </a:t>
            </a:r>
            <a:r>
              <a:rPr lang="es-ES" sz="1600" dirty="0" err="1" smtClean="0"/>
              <a:t>Cudillero</a:t>
            </a:r>
            <a:r>
              <a:rPr lang="es-ES" sz="1600" dirty="0" smtClean="0"/>
              <a:t>: </a:t>
            </a:r>
            <a:r>
              <a:rPr lang="es-ES" sz="1600" dirty="0" smtClean="0">
                <a:hlinkClick r:id="rId10"/>
              </a:rPr>
              <a:t>http://</a:t>
            </a:r>
            <a:r>
              <a:rPr lang="es-ES" sz="1600" dirty="0" smtClean="0">
                <a:hlinkClick r:id="rId10"/>
              </a:rPr>
              <a:t>www.lugaresquevisitar.com/concursos/gana-una-estancia-en-cudillero-con-lugaressanvalentin</a:t>
            </a:r>
            <a:endParaRPr lang="es-ES" sz="1600" dirty="0" smtClean="0"/>
          </a:p>
          <a:p>
            <a:pPr marL="742950" lvl="2" indent="-342900"/>
            <a:endParaRPr lang="es-ES" sz="1600" dirty="0" smtClean="0"/>
          </a:p>
          <a:p>
            <a:pPr marL="742950" lvl="2" indent="-342900">
              <a:buNone/>
            </a:pPr>
            <a:endParaRPr lang="es-ES" sz="1600" dirty="0" smtClean="0"/>
          </a:p>
          <a:p>
            <a:pPr lvl="1"/>
            <a:endParaRPr lang="es-ES" sz="1600" dirty="0" smtClean="0"/>
          </a:p>
          <a:p>
            <a:pPr lvl="1"/>
            <a:endParaRPr lang="es-ES" sz="1600" dirty="0" smtClean="0"/>
          </a:p>
          <a:p>
            <a:pPr lvl="1"/>
            <a:endParaRPr lang="es-ES" sz="1600" dirty="0" smtClean="0"/>
          </a:p>
          <a:p>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Te esperamos en nuestro blog</a:t>
            </a:r>
            <a:endParaRPr lang="es-ES" dirty="0"/>
          </a:p>
        </p:txBody>
      </p:sp>
      <p:sp>
        <p:nvSpPr>
          <p:cNvPr id="3" name="2 Marcador de contenido"/>
          <p:cNvSpPr>
            <a:spLocks noGrp="1"/>
          </p:cNvSpPr>
          <p:nvPr>
            <p:ph idx="1"/>
          </p:nvPr>
        </p:nvSpPr>
        <p:spPr/>
        <p:txBody>
          <a:bodyPr/>
          <a:lstStyle/>
          <a:p>
            <a:r>
              <a:rPr lang="es-ES" dirty="0" smtClean="0"/>
              <a:t>Si quieres contactar con nosotros no tienes más que escribirnos a:  </a:t>
            </a:r>
            <a:r>
              <a:rPr lang="es-ES" dirty="0" smtClean="0">
                <a:hlinkClick r:id="rId2"/>
              </a:rPr>
              <a:t>contacto@lugaresquevisitar.com</a:t>
            </a:r>
            <a:endParaRPr lang="es-ES" dirty="0" smtClean="0"/>
          </a:p>
          <a:p>
            <a:endParaRPr lang="es-ES" dirty="0" smtClean="0"/>
          </a:p>
          <a:p>
            <a:pPr>
              <a:buNone/>
            </a:pPr>
            <a:endParaRPr lang="es-ES" dirty="0"/>
          </a:p>
        </p:txBody>
      </p:sp>
      <p:pic>
        <p:nvPicPr>
          <p:cNvPr id="4" name="3 Imagen" descr="375409_308621532573485_1280874774_n.jpg"/>
          <p:cNvPicPr>
            <a:picLocks noChangeAspect="1"/>
          </p:cNvPicPr>
          <p:nvPr/>
        </p:nvPicPr>
        <p:blipFill>
          <a:blip r:embed="rId3" cstate="print"/>
          <a:stretch>
            <a:fillRect/>
          </a:stretch>
        </p:blipFill>
        <p:spPr>
          <a:xfrm>
            <a:off x="3059832" y="3356992"/>
            <a:ext cx="3240360" cy="324036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790</Words>
  <Application>Microsoft Office PowerPoint</Application>
  <PresentationFormat>Presentación en pantalla (4:3)</PresentationFormat>
  <Paragraphs>50</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Diapositiva 1</vt:lpstr>
      <vt:lpstr>¿Quiénes somos?</vt:lpstr>
      <vt:lpstr>¿Qué escribimos?</vt:lpstr>
      <vt:lpstr>¿Quiénes nos visitan?</vt:lpstr>
      <vt:lpstr>¿Qué buscan en nuestro blog?</vt:lpstr>
      <vt:lpstr>Nuestras redes sociales</vt:lpstr>
      <vt:lpstr>Menciones y concursos</vt:lpstr>
      <vt:lpstr>Te esperamos en nuestro blog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Ruben</dc:creator>
  <cp:lastModifiedBy>Ruben</cp:lastModifiedBy>
  <cp:revision>15</cp:revision>
  <dcterms:created xsi:type="dcterms:W3CDTF">2015-04-04T17:21:51Z</dcterms:created>
  <dcterms:modified xsi:type="dcterms:W3CDTF">2015-04-04T20:28:59Z</dcterms:modified>
</cp:coreProperties>
</file>